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4124" autoAdjust="0"/>
  </p:normalViewPr>
  <p:slideViewPr>
    <p:cSldViewPr snapToGrid="0">
      <p:cViewPr varScale="1">
        <p:scale>
          <a:sx n="63" d="100"/>
          <a:sy n="63" d="100"/>
        </p:scale>
        <p:origin x="14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0E58EE-5116-4E49-984B-68C7C8BD8745}" type="datetimeFigureOut">
              <a:rPr lang="en-US" smtClean="0"/>
              <a:t>6/21/2018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09E583-2FF1-4514-91E7-1B61518972EA}" type="slidenum">
              <a:rPr lang="en-US" smtClean="0"/>
              <a:t>‹#›</a:t>
            </a:fld>
            <a:endParaRPr lang="en-US"/>
          </a:p>
        </p:txBody>
      </p:sp>
    </p:spTree>
    <p:extLst>
      <p:ext uri="{BB962C8B-B14F-4D97-AF65-F5344CB8AC3E}">
        <p14:creationId xmlns:p14="http://schemas.microsoft.com/office/powerpoint/2010/main" val="912978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addiction of drugs has been one</a:t>
            </a:r>
            <a:r>
              <a:rPr lang="en-US" baseline="0" dirty="0" smtClean="0"/>
              <a:t> of the challenging concepts in the modern world today. The presentation will focus on the concept of the drug addiction and the effects to the chemistry of the brain. The study will also focus on the long-term effects of drug abuse to the neurotransmitters  and the relationship between the brain transmitters and drug abuse. The presentation will also focus on the relationship between the brain transmitters and the abuse of drugs. The impact of the prolonged exposure to and withdrawal to drug substances to the brain.</a:t>
            </a:r>
            <a:endParaRPr lang="en-US" dirty="0"/>
          </a:p>
        </p:txBody>
      </p:sp>
      <p:sp>
        <p:nvSpPr>
          <p:cNvPr id="4" name="Slide Number Placeholder 3"/>
          <p:cNvSpPr>
            <a:spLocks noGrp="1"/>
          </p:cNvSpPr>
          <p:nvPr>
            <p:ph type="sldNum" sz="quarter" idx="10"/>
          </p:nvPr>
        </p:nvSpPr>
        <p:spPr/>
        <p:txBody>
          <a:bodyPr/>
          <a:lstStyle/>
          <a:p>
            <a:fld id="{A909E583-2FF1-4514-91E7-1B61518972EA}" type="slidenum">
              <a:rPr lang="en-US" smtClean="0"/>
              <a:t>2</a:t>
            </a:fld>
            <a:endParaRPr lang="en-US"/>
          </a:p>
        </p:txBody>
      </p:sp>
    </p:spTree>
    <p:extLst>
      <p:ext uri="{BB962C8B-B14F-4D97-AF65-F5344CB8AC3E}">
        <p14:creationId xmlns:p14="http://schemas.microsoft.com/office/powerpoint/2010/main" val="2898912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process of the</a:t>
            </a:r>
            <a:r>
              <a:rPr lang="en-US" baseline="0" dirty="0" smtClean="0"/>
              <a:t> addiction and changes in the brain are common to the addicts of drugs. The human brain is adversely affected by the drug addiction in terms of neurons and brain transmitters. The addiction to drugs and substances leads to the disruption of the brain transmitters and neurons. The basic effects of these drugs disrupts various transmitters which have adverse effects to the brain transmitters. The effect of hard drugs leads to the drug dependence of the drug addiction which is the desire to desire repeating the same experience. The addictive drugs have direct reception to the cells of the brain.</a:t>
            </a:r>
          </a:p>
        </p:txBody>
      </p:sp>
      <p:sp>
        <p:nvSpPr>
          <p:cNvPr id="4" name="Slide Number Placeholder 3"/>
          <p:cNvSpPr>
            <a:spLocks noGrp="1"/>
          </p:cNvSpPr>
          <p:nvPr>
            <p:ph type="sldNum" sz="quarter" idx="10"/>
          </p:nvPr>
        </p:nvSpPr>
        <p:spPr/>
        <p:txBody>
          <a:bodyPr/>
          <a:lstStyle/>
          <a:p>
            <a:fld id="{A909E583-2FF1-4514-91E7-1B61518972EA}" type="slidenum">
              <a:rPr lang="en-US" smtClean="0"/>
              <a:t>3</a:t>
            </a:fld>
            <a:endParaRPr lang="en-US"/>
          </a:p>
        </p:txBody>
      </p:sp>
    </p:spTree>
    <p:extLst>
      <p:ext uri="{BB962C8B-B14F-4D97-AF65-F5344CB8AC3E}">
        <p14:creationId xmlns:p14="http://schemas.microsoft.com/office/powerpoint/2010/main" val="433301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long-term usage of drugs has severe</a:t>
            </a:r>
            <a:r>
              <a:rPr lang="en-US" baseline="0" dirty="0" smtClean="0"/>
              <a:t> effects to the brain neurotransmitters for instance the caffeine is responsible for the blockage of the adenosine blockage. The alcoholic substances enhances the turning and reducing activity of the cells. The cannabis sativa binds the receptors of the neurotransmitters accountable regulation of memory, pain and appetite. The effect of cocaine is the re-uptake of the receptors like serotonin which improves the concentration of the neurotransmitters.</a:t>
            </a:r>
            <a:endParaRPr lang="en-US" dirty="0"/>
          </a:p>
        </p:txBody>
      </p:sp>
      <p:sp>
        <p:nvSpPr>
          <p:cNvPr id="4" name="Slide Number Placeholder 3"/>
          <p:cNvSpPr>
            <a:spLocks noGrp="1"/>
          </p:cNvSpPr>
          <p:nvPr>
            <p:ph type="sldNum" sz="quarter" idx="10"/>
          </p:nvPr>
        </p:nvSpPr>
        <p:spPr/>
        <p:txBody>
          <a:bodyPr/>
          <a:lstStyle/>
          <a:p>
            <a:fld id="{A909E583-2FF1-4514-91E7-1B61518972EA}" type="slidenum">
              <a:rPr lang="en-US" smtClean="0"/>
              <a:t>4</a:t>
            </a:fld>
            <a:endParaRPr lang="en-US"/>
          </a:p>
        </p:txBody>
      </p:sp>
    </p:spTree>
    <p:extLst>
      <p:ext uri="{BB962C8B-B14F-4D97-AF65-F5344CB8AC3E}">
        <p14:creationId xmlns:p14="http://schemas.microsoft.com/office/powerpoint/2010/main" val="1637838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heroine affects the neurotransmitters</a:t>
            </a:r>
            <a:r>
              <a:rPr lang="en-US" baseline="0" dirty="0" smtClean="0"/>
              <a:t> by mimicking the various effects of the of pain and the immune response also control of the mood. The neurotransmitters which are responsible for the retina information processing is affected by </a:t>
            </a:r>
            <a:r>
              <a:rPr lang="en-US" baseline="0" dirty="0" err="1" smtClean="0"/>
              <a:t>Poyote</a:t>
            </a:r>
            <a:r>
              <a:rPr lang="en-US" baseline="0" dirty="0" smtClean="0"/>
              <a:t>. The drug referred to as MDMA also blocks the re-uptake specific neurotransmitters and the long-term effects influence the drug addiction.</a:t>
            </a:r>
            <a:endParaRPr lang="en-US" dirty="0"/>
          </a:p>
        </p:txBody>
      </p:sp>
      <p:sp>
        <p:nvSpPr>
          <p:cNvPr id="4" name="Slide Number Placeholder 3"/>
          <p:cNvSpPr>
            <a:spLocks noGrp="1"/>
          </p:cNvSpPr>
          <p:nvPr>
            <p:ph type="sldNum" sz="quarter" idx="10"/>
          </p:nvPr>
        </p:nvSpPr>
        <p:spPr/>
        <p:txBody>
          <a:bodyPr/>
          <a:lstStyle/>
          <a:p>
            <a:fld id="{A909E583-2FF1-4514-91E7-1B61518972EA}" type="slidenum">
              <a:rPr lang="en-US" smtClean="0"/>
              <a:t>5</a:t>
            </a:fld>
            <a:endParaRPr lang="en-US"/>
          </a:p>
        </p:txBody>
      </p:sp>
    </p:spTree>
    <p:extLst>
      <p:ext uri="{BB962C8B-B14F-4D97-AF65-F5344CB8AC3E}">
        <p14:creationId xmlns:p14="http://schemas.microsoft.com/office/powerpoint/2010/main" val="1016519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drug</a:t>
            </a:r>
            <a:r>
              <a:rPr lang="en-US" baseline="0" dirty="0" smtClean="0"/>
              <a:t>  abuse are related to the various practices and drugs abused by the victims. Stimulation of the naturally occurring transmitters are as a result of the availability of drugs in the body of the victim. The neurotransmitter Endorphins are stimulated by the effects of various drugs like heroin. The abuse of substances like tranquilizers and sedatives the stimulation of GABA function processes.</a:t>
            </a:r>
            <a:endParaRPr lang="en-US" dirty="0"/>
          </a:p>
        </p:txBody>
      </p:sp>
      <p:sp>
        <p:nvSpPr>
          <p:cNvPr id="4" name="Slide Number Placeholder 3"/>
          <p:cNvSpPr>
            <a:spLocks noGrp="1"/>
          </p:cNvSpPr>
          <p:nvPr>
            <p:ph type="sldNum" sz="quarter" idx="10"/>
          </p:nvPr>
        </p:nvSpPr>
        <p:spPr/>
        <p:txBody>
          <a:bodyPr/>
          <a:lstStyle/>
          <a:p>
            <a:fld id="{A909E583-2FF1-4514-91E7-1B61518972EA}" type="slidenum">
              <a:rPr lang="en-US" smtClean="0"/>
              <a:t>6</a:t>
            </a:fld>
            <a:endParaRPr lang="en-US"/>
          </a:p>
        </p:txBody>
      </p:sp>
    </p:spTree>
    <p:extLst>
      <p:ext uri="{BB962C8B-B14F-4D97-AF65-F5344CB8AC3E}">
        <p14:creationId xmlns:p14="http://schemas.microsoft.com/office/powerpoint/2010/main" val="3366274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effects of neurotransmitters are</a:t>
            </a:r>
            <a:r>
              <a:rPr lang="en-US" baseline="0" dirty="0" smtClean="0"/>
              <a:t> evident in the abuse and addiction of the drugs. The brain reward system can be achieved like the essential behaviors to the body eating and sleeping. The neural circuits are responsible in the regulation of the brain reward system. The neural circuits are also involved in the controlling of brain reward system. The neurotransmitters are also important in the expression of the emotions.</a:t>
            </a:r>
            <a:endParaRPr lang="en-US" dirty="0"/>
          </a:p>
        </p:txBody>
      </p:sp>
      <p:sp>
        <p:nvSpPr>
          <p:cNvPr id="4" name="Slide Number Placeholder 3"/>
          <p:cNvSpPr>
            <a:spLocks noGrp="1"/>
          </p:cNvSpPr>
          <p:nvPr>
            <p:ph type="sldNum" sz="quarter" idx="10"/>
          </p:nvPr>
        </p:nvSpPr>
        <p:spPr/>
        <p:txBody>
          <a:bodyPr/>
          <a:lstStyle/>
          <a:p>
            <a:fld id="{A909E583-2FF1-4514-91E7-1B61518972EA}" type="slidenum">
              <a:rPr lang="en-US" smtClean="0"/>
              <a:t>7</a:t>
            </a:fld>
            <a:endParaRPr lang="en-US"/>
          </a:p>
        </p:txBody>
      </p:sp>
    </p:spTree>
    <p:extLst>
      <p:ext uri="{BB962C8B-B14F-4D97-AF65-F5344CB8AC3E}">
        <p14:creationId xmlns:p14="http://schemas.microsoft.com/office/powerpoint/2010/main" val="1570916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nicotine abuse is adversely</a:t>
            </a:r>
            <a:r>
              <a:rPr lang="en-US" baseline="0" dirty="0" smtClean="0"/>
              <a:t> affected and associated with the role of the dopaminergic processes also the blockade of the of the dopamine neurotransmitter elevate </a:t>
            </a:r>
          </a:p>
          <a:p>
            <a:r>
              <a:rPr lang="en-US" baseline="0" dirty="0" smtClean="0"/>
              <a:t>the behavior of smoking in the victims. The lowering of the dopamine neurotransmitter has also led to the reduction of smoking habits among the smoking victims.</a:t>
            </a:r>
            <a:endParaRPr lang="en-US" dirty="0"/>
          </a:p>
        </p:txBody>
      </p:sp>
      <p:sp>
        <p:nvSpPr>
          <p:cNvPr id="4" name="Slide Number Placeholder 3"/>
          <p:cNvSpPr>
            <a:spLocks noGrp="1"/>
          </p:cNvSpPr>
          <p:nvPr>
            <p:ph type="sldNum" sz="quarter" idx="10"/>
          </p:nvPr>
        </p:nvSpPr>
        <p:spPr/>
        <p:txBody>
          <a:bodyPr/>
          <a:lstStyle/>
          <a:p>
            <a:fld id="{A909E583-2FF1-4514-91E7-1B61518972EA}" type="slidenum">
              <a:rPr lang="en-US" smtClean="0"/>
              <a:t>8</a:t>
            </a:fld>
            <a:endParaRPr lang="en-US"/>
          </a:p>
        </p:txBody>
      </p:sp>
    </p:spTree>
    <p:extLst>
      <p:ext uri="{BB962C8B-B14F-4D97-AF65-F5344CB8AC3E}">
        <p14:creationId xmlns:p14="http://schemas.microsoft.com/office/powerpoint/2010/main" val="1895320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prolonged</a:t>
            </a:r>
            <a:r>
              <a:rPr lang="en-US" baseline="0" dirty="0" smtClean="0"/>
              <a:t> exposure to the drugs has distinct effects to the brain chemistry in distinct approaches affecting the circuits and neurons. The effects of the drugs results to the compromised health of brain. The prolonged addiction to the to the drugs alters the concentration of the glutamate neurotransmitter which in turn impairs the cognitive functioning of the brain. The extended exposure to the drug abuse alters the inhabiting and also the adaptation of the of the memory system.</a:t>
            </a:r>
            <a:endParaRPr lang="en-US" dirty="0"/>
          </a:p>
        </p:txBody>
      </p:sp>
      <p:sp>
        <p:nvSpPr>
          <p:cNvPr id="4" name="Slide Number Placeholder 3"/>
          <p:cNvSpPr>
            <a:spLocks noGrp="1"/>
          </p:cNvSpPr>
          <p:nvPr>
            <p:ph type="sldNum" sz="quarter" idx="10"/>
          </p:nvPr>
        </p:nvSpPr>
        <p:spPr/>
        <p:txBody>
          <a:bodyPr/>
          <a:lstStyle/>
          <a:p>
            <a:fld id="{A909E583-2FF1-4514-91E7-1B61518972EA}" type="slidenum">
              <a:rPr lang="en-US" smtClean="0"/>
              <a:t>9</a:t>
            </a:fld>
            <a:endParaRPr lang="en-US"/>
          </a:p>
        </p:txBody>
      </p:sp>
    </p:spTree>
    <p:extLst>
      <p:ext uri="{BB962C8B-B14F-4D97-AF65-F5344CB8AC3E}">
        <p14:creationId xmlns:p14="http://schemas.microsoft.com/office/powerpoint/2010/main" val="675832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effects</a:t>
            </a:r>
            <a:r>
              <a:rPr lang="en-US" baseline="0" dirty="0" smtClean="0"/>
              <a:t> of the prolonged exposure to the drug abuse leads the uncontrolled cravings and multiple changes occurring due to the disruption of the brain structures. The higher drug usage leads to the addiction effect leading to the compulsory dependence of the drugs.</a:t>
            </a:r>
            <a:endParaRPr lang="en-US" dirty="0"/>
          </a:p>
        </p:txBody>
      </p:sp>
      <p:sp>
        <p:nvSpPr>
          <p:cNvPr id="4" name="Slide Number Placeholder 3"/>
          <p:cNvSpPr>
            <a:spLocks noGrp="1"/>
          </p:cNvSpPr>
          <p:nvPr>
            <p:ph type="sldNum" sz="quarter" idx="10"/>
          </p:nvPr>
        </p:nvSpPr>
        <p:spPr/>
        <p:txBody>
          <a:bodyPr/>
          <a:lstStyle/>
          <a:p>
            <a:fld id="{A909E583-2FF1-4514-91E7-1B61518972EA}" type="slidenum">
              <a:rPr lang="en-US" smtClean="0"/>
              <a:t>10</a:t>
            </a:fld>
            <a:endParaRPr lang="en-US"/>
          </a:p>
        </p:txBody>
      </p:sp>
    </p:spTree>
    <p:extLst>
      <p:ext uri="{BB962C8B-B14F-4D97-AF65-F5344CB8AC3E}">
        <p14:creationId xmlns:p14="http://schemas.microsoft.com/office/powerpoint/2010/main" val="33429040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Long-term exposure to the addiction of drugs leads</a:t>
            </a:r>
            <a:r>
              <a:rPr lang="en-US" baseline="0" dirty="0" smtClean="0"/>
              <a:t> to the adjusted overwhelming of the dopamine neurotransmitters and the brain of the dopamine therefore reducing the amount of receptors receiving the signals. The effect of the prolonged drug abuse leads to the pleasure reward reduction. The dependency of drugs  are similar to the reward system of the natural systems.</a:t>
            </a:r>
            <a:endParaRPr lang="en-US" dirty="0"/>
          </a:p>
        </p:txBody>
      </p:sp>
      <p:sp>
        <p:nvSpPr>
          <p:cNvPr id="4" name="Slide Number Placeholder 3"/>
          <p:cNvSpPr>
            <a:spLocks noGrp="1"/>
          </p:cNvSpPr>
          <p:nvPr>
            <p:ph type="sldNum" sz="quarter" idx="10"/>
          </p:nvPr>
        </p:nvSpPr>
        <p:spPr/>
        <p:txBody>
          <a:bodyPr/>
          <a:lstStyle/>
          <a:p>
            <a:fld id="{A909E583-2FF1-4514-91E7-1B61518972EA}" type="slidenum">
              <a:rPr lang="en-US" smtClean="0"/>
              <a:t>11</a:t>
            </a:fld>
            <a:endParaRPr lang="en-US"/>
          </a:p>
        </p:txBody>
      </p:sp>
    </p:spTree>
    <p:extLst>
      <p:ext uri="{BB962C8B-B14F-4D97-AF65-F5344CB8AC3E}">
        <p14:creationId xmlns:p14="http://schemas.microsoft.com/office/powerpoint/2010/main" val="24852158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the</a:t>
            </a:r>
            <a:r>
              <a:rPr lang="en-US" baseline="0" dirty="0" smtClean="0"/>
              <a:t> brain dependency makes it challenging for a victim to withdraw from the drug and substance addiction. The sudden stop of the drug consumption leads to various withdrawal side effects to the brain. The physical and neurological signs and symptoms are encountered by the victims by the withdrawal period, however, the outcomes are ,ore severe to the brain as compared to the body. </a:t>
            </a:r>
            <a:endParaRPr lang="en-US" dirty="0"/>
          </a:p>
        </p:txBody>
      </p:sp>
      <p:sp>
        <p:nvSpPr>
          <p:cNvPr id="4" name="Slide Number Placeholder 3"/>
          <p:cNvSpPr>
            <a:spLocks noGrp="1"/>
          </p:cNvSpPr>
          <p:nvPr>
            <p:ph type="sldNum" sz="quarter" idx="10"/>
          </p:nvPr>
        </p:nvSpPr>
        <p:spPr/>
        <p:txBody>
          <a:bodyPr/>
          <a:lstStyle/>
          <a:p>
            <a:fld id="{A909E583-2FF1-4514-91E7-1B61518972EA}" type="slidenum">
              <a:rPr lang="en-US" smtClean="0"/>
              <a:t>12</a:t>
            </a:fld>
            <a:endParaRPr lang="en-US"/>
          </a:p>
        </p:txBody>
      </p:sp>
    </p:spTree>
    <p:extLst>
      <p:ext uri="{BB962C8B-B14F-4D97-AF65-F5344CB8AC3E}">
        <p14:creationId xmlns:p14="http://schemas.microsoft.com/office/powerpoint/2010/main" val="13593173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cocaine has led to the withdrawal which results to the drug cravings and also the</a:t>
            </a:r>
            <a:r>
              <a:rPr lang="en-US" baseline="0" dirty="0" smtClean="0"/>
              <a:t> adverse effects of anxiety disorder. Brain chemistry has led to the impacts of individuals and their interactions of the victims to the surrounding environments. The withdrawal of the drugs has led to the restless and stressed due to the alteration of the brain chemistry. The low concentration and memory are also reduced as a result of the mind dependence to the drug </a:t>
            </a:r>
            <a:r>
              <a:rPr lang="en-US" baseline="0" dirty="0" err="1" smtClean="0"/>
              <a:t>depedences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A909E583-2FF1-4514-91E7-1B61518972EA}" type="slidenum">
              <a:rPr lang="en-US" smtClean="0"/>
              <a:t>13</a:t>
            </a:fld>
            <a:endParaRPr lang="en-US"/>
          </a:p>
        </p:txBody>
      </p:sp>
    </p:spTree>
    <p:extLst>
      <p:ext uri="{BB962C8B-B14F-4D97-AF65-F5344CB8AC3E}">
        <p14:creationId xmlns:p14="http://schemas.microsoft.com/office/powerpoint/2010/main" val="531387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neurotransmitters are affected by the withdrawal which leads to distinct effects like</a:t>
            </a:r>
            <a:r>
              <a:rPr lang="en-US" baseline="0" dirty="0" smtClean="0"/>
              <a:t> the insomnia, mood swings and fatigue among other effects of the brain chemistry due to the abuse of substances. The tolerance of the brain needs the drug addicts to encounter the challenge of the withdrawal from the addiction of the drugs. </a:t>
            </a:r>
            <a:endParaRPr lang="en-US" dirty="0"/>
          </a:p>
        </p:txBody>
      </p:sp>
      <p:sp>
        <p:nvSpPr>
          <p:cNvPr id="4" name="Slide Number Placeholder 3"/>
          <p:cNvSpPr>
            <a:spLocks noGrp="1"/>
          </p:cNvSpPr>
          <p:nvPr>
            <p:ph type="sldNum" sz="quarter" idx="10"/>
          </p:nvPr>
        </p:nvSpPr>
        <p:spPr/>
        <p:txBody>
          <a:bodyPr/>
          <a:lstStyle/>
          <a:p>
            <a:fld id="{A909E583-2FF1-4514-91E7-1B61518972EA}" type="slidenum">
              <a:rPr lang="en-US" smtClean="0"/>
              <a:t>14</a:t>
            </a:fld>
            <a:endParaRPr lang="en-US"/>
          </a:p>
        </p:txBody>
      </p:sp>
    </p:spTree>
    <p:extLst>
      <p:ext uri="{BB962C8B-B14F-4D97-AF65-F5344CB8AC3E}">
        <p14:creationId xmlns:p14="http://schemas.microsoft.com/office/powerpoint/2010/main" val="40216991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presentation has</a:t>
            </a:r>
            <a:r>
              <a:rPr lang="en-US" baseline="0" dirty="0" smtClean="0"/>
              <a:t> evaluated on various issues including the process of addiction and the brain cognition changes as a result of drug addiction. The presentation has also studied various drugs leading to the long-term effects to the brain neurotransmitters, also the connection between abuse of drugs and the brain transmissions. The presentation has also focused on the impact of the brain chemistry which is as a result of withdrawal from drugs and substances.</a:t>
            </a:r>
            <a:endParaRPr lang="en-US" dirty="0"/>
          </a:p>
        </p:txBody>
      </p:sp>
      <p:sp>
        <p:nvSpPr>
          <p:cNvPr id="4" name="Slide Number Placeholder 3"/>
          <p:cNvSpPr>
            <a:spLocks noGrp="1"/>
          </p:cNvSpPr>
          <p:nvPr>
            <p:ph type="sldNum" sz="quarter" idx="10"/>
          </p:nvPr>
        </p:nvSpPr>
        <p:spPr/>
        <p:txBody>
          <a:bodyPr/>
          <a:lstStyle/>
          <a:p>
            <a:fld id="{A909E583-2FF1-4514-91E7-1B61518972EA}" type="slidenum">
              <a:rPr lang="en-US" smtClean="0"/>
              <a:t>15</a:t>
            </a:fld>
            <a:endParaRPr lang="en-US"/>
          </a:p>
        </p:txBody>
      </p:sp>
    </p:spTree>
    <p:extLst>
      <p:ext uri="{BB962C8B-B14F-4D97-AF65-F5344CB8AC3E}">
        <p14:creationId xmlns:p14="http://schemas.microsoft.com/office/powerpoint/2010/main" val="1891939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F4DFF3E-027E-43EE-9329-EFD633AB44D5}" type="datetimeFigureOut">
              <a:rPr lang="en-US" smtClean="0"/>
              <a:t>6/21/2018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911DB9-2F7B-4B1C-B0E3-9F589F7D5D2F}" type="slidenum">
              <a:rPr lang="en-US" smtClean="0"/>
              <a:t>‹#›</a:t>
            </a:fld>
            <a:endParaRPr lang="en-US"/>
          </a:p>
        </p:txBody>
      </p:sp>
    </p:spTree>
    <p:extLst>
      <p:ext uri="{BB962C8B-B14F-4D97-AF65-F5344CB8AC3E}">
        <p14:creationId xmlns:p14="http://schemas.microsoft.com/office/powerpoint/2010/main" val="4235906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1F4DFF3E-027E-43EE-9329-EFD633AB44D5}" type="datetimeFigureOut">
              <a:rPr lang="en-US" smtClean="0"/>
              <a:t>6/21/2018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911DB9-2F7B-4B1C-B0E3-9F589F7D5D2F}" type="slidenum">
              <a:rPr lang="en-US" smtClean="0"/>
              <a:t>‹#›</a:t>
            </a:fld>
            <a:endParaRPr lang="en-US"/>
          </a:p>
        </p:txBody>
      </p:sp>
    </p:spTree>
    <p:extLst>
      <p:ext uri="{BB962C8B-B14F-4D97-AF65-F5344CB8AC3E}">
        <p14:creationId xmlns:p14="http://schemas.microsoft.com/office/powerpoint/2010/main" val="1664901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F4DFF3E-027E-43EE-9329-EFD633AB44D5}" type="datetimeFigureOut">
              <a:rPr lang="en-US" smtClean="0"/>
              <a:t>6/21/2018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911DB9-2F7B-4B1C-B0E3-9F589F7D5D2F}" type="slidenum">
              <a:rPr lang="en-US" smtClean="0"/>
              <a:t>‹#›</a:t>
            </a:fld>
            <a:endParaRPr lang="en-US"/>
          </a:p>
        </p:txBody>
      </p:sp>
    </p:spTree>
    <p:extLst>
      <p:ext uri="{BB962C8B-B14F-4D97-AF65-F5344CB8AC3E}">
        <p14:creationId xmlns:p14="http://schemas.microsoft.com/office/powerpoint/2010/main" val="1981305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F4DFF3E-027E-43EE-9329-EFD633AB44D5}" type="datetimeFigureOut">
              <a:rPr lang="en-US" smtClean="0"/>
              <a:t>6/21/2018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911DB9-2F7B-4B1C-B0E3-9F589F7D5D2F}" type="slidenum">
              <a:rPr lang="en-US" smtClean="0"/>
              <a:t>‹#›</a:t>
            </a:fld>
            <a:endParaRPr lang="en-US"/>
          </a:p>
        </p:txBody>
      </p:sp>
    </p:spTree>
    <p:extLst>
      <p:ext uri="{BB962C8B-B14F-4D97-AF65-F5344CB8AC3E}">
        <p14:creationId xmlns:p14="http://schemas.microsoft.com/office/powerpoint/2010/main" val="2025070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F4DFF3E-027E-43EE-9329-EFD633AB44D5}" type="datetimeFigureOut">
              <a:rPr lang="en-US" smtClean="0"/>
              <a:t>6/21/2018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911DB9-2F7B-4B1C-B0E3-9F589F7D5D2F}" type="slidenum">
              <a:rPr lang="en-US" smtClean="0"/>
              <a:t>‹#›</a:t>
            </a:fld>
            <a:endParaRPr lang="en-US"/>
          </a:p>
        </p:txBody>
      </p:sp>
    </p:spTree>
    <p:extLst>
      <p:ext uri="{BB962C8B-B14F-4D97-AF65-F5344CB8AC3E}">
        <p14:creationId xmlns:p14="http://schemas.microsoft.com/office/powerpoint/2010/main" val="2278949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1F4DFF3E-027E-43EE-9329-EFD633AB44D5}" type="datetimeFigureOut">
              <a:rPr lang="en-US" smtClean="0"/>
              <a:t>6/21/2018</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7A911DB9-2F7B-4B1C-B0E3-9F589F7D5D2F}" type="slidenum">
              <a:rPr lang="en-US" smtClean="0"/>
              <a:t>‹#›</a:t>
            </a:fld>
            <a:endParaRPr lang="en-US"/>
          </a:p>
        </p:txBody>
      </p:sp>
    </p:spTree>
    <p:extLst>
      <p:ext uri="{BB962C8B-B14F-4D97-AF65-F5344CB8AC3E}">
        <p14:creationId xmlns:p14="http://schemas.microsoft.com/office/powerpoint/2010/main" val="2787055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F4DFF3E-027E-43EE-9329-EFD633AB44D5}" type="datetimeFigureOut">
              <a:rPr lang="en-US" smtClean="0"/>
              <a:t>6/21/2018</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7A911DB9-2F7B-4B1C-B0E3-9F589F7D5D2F}" type="slidenum">
              <a:rPr lang="en-US" smtClean="0"/>
              <a:t>‹#›</a:t>
            </a:fld>
            <a:endParaRPr lang="en-US"/>
          </a:p>
        </p:txBody>
      </p:sp>
    </p:spTree>
    <p:extLst>
      <p:ext uri="{BB962C8B-B14F-4D97-AF65-F5344CB8AC3E}">
        <p14:creationId xmlns:p14="http://schemas.microsoft.com/office/powerpoint/2010/main" val="1603651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1F4DFF3E-027E-43EE-9329-EFD633AB44D5}" type="datetimeFigureOut">
              <a:rPr lang="en-US" smtClean="0"/>
              <a:t>6/21/2018</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7A911DB9-2F7B-4B1C-B0E3-9F589F7D5D2F}" type="slidenum">
              <a:rPr lang="en-US" smtClean="0"/>
              <a:t>‹#›</a:t>
            </a:fld>
            <a:endParaRPr lang="en-US"/>
          </a:p>
        </p:txBody>
      </p:sp>
    </p:spTree>
    <p:extLst>
      <p:ext uri="{BB962C8B-B14F-4D97-AF65-F5344CB8AC3E}">
        <p14:creationId xmlns:p14="http://schemas.microsoft.com/office/powerpoint/2010/main" val="1146519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F4DFF3E-027E-43EE-9329-EFD633AB44D5}" type="datetimeFigureOut">
              <a:rPr lang="en-US" smtClean="0"/>
              <a:t>6/21/2018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911DB9-2F7B-4B1C-B0E3-9F589F7D5D2F}" type="slidenum">
              <a:rPr lang="en-US" smtClean="0"/>
              <a:t>‹#›</a:t>
            </a:fld>
            <a:endParaRPr lang="en-US"/>
          </a:p>
        </p:txBody>
      </p:sp>
    </p:spTree>
    <p:extLst>
      <p:ext uri="{BB962C8B-B14F-4D97-AF65-F5344CB8AC3E}">
        <p14:creationId xmlns:p14="http://schemas.microsoft.com/office/powerpoint/2010/main" val="3972169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F4DFF3E-027E-43EE-9329-EFD633AB44D5}" type="datetimeFigureOut">
              <a:rPr lang="en-US" smtClean="0"/>
              <a:t>6/21/2018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911DB9-2F7B-4B1C-B0E3-9F589F7D5D2F}" type="slidenum">
              <a:rPr lang="en-US" smtClean="0"/>
              <a:t>‹#›</a:t>
            </a:fld>
            <a:endParaRPr lang="en-US"/>
          </a:p>
        </p:txBody>
      </p:sp>
    </p:spTree>
    <p:extLst>
      <p:ext uri="{BB962C8B-B14F-4D97-AF65-F5344CB8AC3E}">
        <p14:creationId xmlns:p14="http://schemas.microsoft.com/office/powerpoint/2010/main" val="71827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1F4DFF3E-027E-43EE-9329-EFD633AB44D5}" type="datetimeFigureOut">
              <a:rPr lang="en-US" smtClean="0"/>
              <a:t>6/21/2018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911DB9-2F7B-4B1C-B0E3-9F589F7D5D2F}" type="slidenum">
              <a:rPr lang="en-US" smtClean="0"/>
              <a:t>‹#›</a:t>
            </a:fld>
            <a:endParaRPr lang="en-US"/>
          </a:p>
        </p:txBody>
      </p:sp>
    </p:spTree>
    <p:extLst>
      <p:ext uri="{BB962C8B-B14F-4D97-AF65-F5344CB8AC3E}">
        <p14:creationId xmlns:p14="http://schemas.microsoft.com/office/powerpoint/2010/main" val="11970099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1F4DFF3E-027E-43EE-9329-EFD633AB44D5}" type="datetimeFigureOut">
              <a:rPr lang="en-US" smtClean="0"/>
              <a:t>6/21/2018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911DB9-2F7B-4B1C-B0E3-9F589F7D5D2F}"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6836405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F4DFF3E-027E-43EE-9329-EFD633AB44D5}" type="datetimeFigureOut">
              <a:rPr lang="en-US" smtClean="0"/>
              <a:t>6/21/2018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911DB9-2F7B-4B1C-B0E3-9F589F7D5D2F}" type="slidenum">
              <a:rPr lang="en-US" smtClean="0"/>
              <a:t>‹#›</a:t>
            </a:fld>
            <a:endParaRPr lang="en-US"/>
          </a:p>
        </p:txBody>
      </p:sp>
    </p:spTree>
    <p:extLst>
      <p:ext uri="{BB962C8B-B14F-4D97-AF65-F5344CB8AC3E}">
        <p14:creationId xmlns:p14="http://schemas.microsoft.com/office/powerpoint/2010/main" val="42408651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F4DFF3E-027E-43EE-9329-EFD633AB44D5}" type="datetimeFigureOut">
              <a:rPr lang="en-US" smtClean="0"/>
              <a:t>6/21/2018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911DB9-2F7B-4B1C-B0E3-9F589F7D5D2F}" type="slidenum">
              <a:rPr lang="en-US" smtClean="0"/>
              <a:t>‹#›</a:t>
            </a:fld>
            <a:endParaRPr lang="en-US"/>
          </a:p>
        </p:txBody>
      </p:sp>
    </p:spTree>
    <p:extLst>
      <p:ext uri="{BB962C8B-B14F-4D97-AF65-F5344CB8AC3E}">
        <p14:creationId xmlns:p14="http://schemas.microsoft.com/office/powerpoint/2010/main" val="15288192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F4DFF3E-027E-43EE-9329-EFD633AB44D5}" type="datetimeFigureOut">
              <a:rPr lang="en-US" smtClean="0"/>
              <a:t>6/21/2018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911DB9-2F7B-4B1C-B0E3-9F589F7D5D2F}" type="slidenum">
              <a:rPr lang="en-US" smtClean="0"/>
              <a:t>‹#›</a:t>
            </a:fld>
            <a:endParaRPr lang="en-US"/>
          </a:p>
        </p:txBody>
      </p:sp>
    </p:spTree>
    <p:extLst>
      <p:ext uri="{BB962C8B-B14F-4D97-AF65-F5344CB8AC3E}">
        <p14:creationId xmlns:p14="http://schemas.microsoft.com/office/powerpoint/2010/main" val="32143257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4DFF3E-027E-43EE-9329-EFD633AB44D5}" type="datetimeFigureOut">
              <a:rPr lang="en-US" smtClean="0"/>
              <a:t>6/21/2018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911DB9-2F7B-4B1C-B0E3-9F589F7D5D2F}" type="slidenum">
              <a:rPr lang="en-US" smtClean="0"/>
              <a:t>‹#›</a:t>
            </a:fld>
            <a:endParaRPr lang="en-US"/>
          </a:p>
        </p:txBody>
      </p:sp>
    </p:spTree>
    <p:extLst>
      <p:ext uri="{BB962C8B-B14F-4D97-AF65-F5344CB8AC3E}">
        <p14:creationId xmlns:p14="http://schemas.microsoft.com/office/powerpoint/2010/main" val="15406736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4DFF3E-027E-43EE-9329-EFD633AB44D5}" type="datetimeFigureOut">
              <a:rPr lang="en-US" smtClean="0"/>
              <a:t>6/21/2018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911DB9-2F7B-4B1C-B0E3-9F589F7D5D2F}" type="slidenum">
              <a:rPr lang="en-US" smtClean="0"/>
              <a:t>‹#›</a:t>
            </a:fld>
            <a:endParaRPr lang="en-US"/>
          </a:p>
        </p:txBody>
      </p:sp>
    </p:spTree>
    <p:extLst>
      <p:ext uri="{BB962C8B-B14F-4D97-AF65-F5344CB8AC3E}">
        <p14:creationId xmlns:p14="http://schemas.microsoft.com/office/powerpoint/2010/main" val="4091042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F4DFF3E-027E-43EE-9329-EFD633AB44D5}" type="datetimeFigureOut">
              <a:rPr lang="en-US" smtClean="0"/>
              <a:t>6/21/2018</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7A911DB9-2F7B-4B1C-B0E3-9F589F7D5D2F}" type="slidenum">
              <a:rPr lang="en-US" smtClean="0"/>
              <a:t>‹#›</a:t>
            </a:fld>
            <a:endParaRPr lang="en-US"/>
          </a:p>
        </p:txBody>
      </p:sp>
    </p:spTree>
    <p:extLst>
      <p:ext uri="{BB962C8B-B14F-4D97-AF65-F5344CB8AC3E}">
        <p14:creationId xmlns:p14="http://schemas.microsoft.com/office/powerpoint/2010/main" val="1479976474"/>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77091"/>
            <a:ext cx="9144000" cy="1814945"/>
          </a:xfrm>
        </p:spPr>
        <p:txBody>
          <a:bodyPr>
            <a:normAutofit fontScale="90000"/>
          </a:bodyPr>
          <a:lstStyle/>
          <a:p>
            <a:r>
              <a:rPr lang="en-US" dirty="0"/>
              <a:t>Process presentation</a:t>
            </a:r>
            <a:br>
              <a:rPr lang="en-US" dirty="0"/>
            </a:br>
            <a:endParaRPr lang="en-US" dirty="0"/>
          </a:p>
        </p:txBody>
      </p:sp>
      <p:sp>
        <p:nvSpPr>
          <p:cNvPr id="3" name="Subtitle 2"/>
          <p:cNvSpPr>
            <a:spLocks noGrp="1"/>
          </p:cNvSpPr>
          <p:nvPr>
            <p:ph type="subTitle" idx="1"/>
          </p:nvPr>
        </p:nvSpPr>
        <p:spPr>
          <a:xfrm>
            <a:off x="1524000" y="1894114"/>
            <a:ext cx="9144000" cy="3363686"/>
          </a:xfrm>
        </p:spPr>
        <p:txBody>
          <a:bodyPr>
            <a:normAutofit/>
          </a:bodyPr>
          <a:lstStyle/>
          <a:p>
            <a:pPr algn="l">
              <a:lnSpc>
                <a:spcPct val="200000"/>
              </a:lnSpc>
            </a:pPr>
            <a:r>
              <a:rPr lang="en-US" dirty="0"/>
              <a:t>Name:</a:t>
            </a:r>
          </a:p>
          <a:p>
            <a:pPr algn="l">
              <a:lnSpc>
                <a:spcPct val="200000"/>
              </a:lnSpc>
            </a:pPr>
            <a:r>
              <a:rPr lang="en-US" dirty="0"/>
              <a:t>Institution Affiliate:</a:t>
            </a:r>
          </a:p>
          <a:p>
            <a:pPr algn="l">
              <a:lnSpc>
                <a:spcPct val="200000"/>
              </a:lnSpc>
            </a:pPr>
            <a:r>
              <a:rPr lang="en-US" dirty="0"/>
              <a:t>Course:</a:t>
            </a:r>
          </a:p>
          <a:p>
            <a:pPr algn="l">
              <a:lnSpc>
                <a:spcPct val="200000"/>
              </a:lnSpc>
            </a:pPr>
            <a:r>
              <a:rPr lang="en-US" dirty="0"/>
              <a:t>Date:</a:t>
            </a:r>
          </a:p>
          <a:p>
            <a:pPr algn="l">
              <a:lnSpc>
                <a:spcPct val="200000"/>
              </a:lnSpc>
            </a:pPr>
            <a:endParaRPr lang="en-US" dirty="0"/>
          </a:p>
        </p:txBody>
      </p:sp>
    </p:spTree>
    <p:extLst>
      <p:ext uri="{BB962C8B-B14F-4D97-AF65-F5344CB8AC3E}">
        <p14:creationId xmlns:p14="http://schemas.microsoft.com/office/powerpoint/2010/main" val="108810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circle(in)">
                                      <p:cBhvr>
                                        <p:cTn id="15" dur="2000"/>
                                        <p:tgtEl>
                                          <p:spTgt spid="3">
                                            <p:txEl>
                                              <p:pRg st="1" end="1"/>
                                            </p:txEl>
                                          </p:spTgt>
                                        </p:tgtEl>
                                      </p:cBhvr>
                                    </p:animEffect>
                                  </p:childTnLst>
                                </p:cTn>
                              </p:par>
                              <p:par>
                                <p:cTn id="16" presetID="6" presetClass="entr" presetSubtype="16"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circle(in)">
                                      <p:cBhvr>
                                        <p:cTn id="18" dur="2000"/>
                                        <p:tgtEl>
                                          <p:spTgt spid="3">
                                            <p:txEl>
                                              <p:pRg st="2" end="2"/>
                                            </p:txEl>
                                          </p:spTgt>
                                        </p:tgtEl>
                                      </p:cBhvr>
                                    </p:animEffect>
                                  </p:childTnLst>
                                </p:cTn>
                              </p:par>
                              <p:par>
                                <p:cTn id="19" presetID="6" presetClass="entr" presetSubtype="16"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circle(in)">
                                      <p:cBhvr>
                                        <p:cTn id="21"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Introduction</a:t>
            </a:r>
            <a:r>
              <a:rPr lang="en-US" dirty="0"/>
              <a:t/>
            </a:r>
            <a:br>
              <a:rPr lang="en-US" dirty="0"/>
            </a:br>
            <a:endParaRPr lang="en-US" dirty="0"/>
          </a:p>
        </p:txBody>
      </p:sp>
      <p:sp>
        <p:nvSpPr>
          <p:cNvPr id="3" name="Content Placeholder 2"/>
          <p:cNvSpPr>
            <a:spLocks noGrp="1"/>
          </p:cNvSpPr>
          <p:nvPr>
            <p:ph idx="1"/>
          </p:nvPr>
        </p:nvSpPr>
        <p:spPr/>
        <p:txBody>
          <a:bodyPr>
            <a:noAutofit/>
          </a:bodyPr>
          <a:lstStyle/>
          <a:p>
            <a:pPr>
              <a:buFont typeface="Wingdings" panose="05000000000000000000" pitchFamily="2" charset="2"/>
              <a:buChar char="v"/>
            </a:pPr>
            <a:r>
              <a:rPr lang="en-US" sz="2400" dirty="0"/>
              <a:t>The process of addiction to drugs is one of the major problems facing the society today</a:t>
            </a:r>
            <a:r>
              <a:rPr lang="en-US" sz="2400" dirty="0" smtClean="0"/>
              <a:t>.</a:t>
            </a:r>
          </a:p>
          <a:p>
            <a:pPr>
              <a:buFont typeface="Wingdings" panose="05000000000000000000" pitchFamily="2" charset="2"/>
              <a:buChar char="v"/>
            </a:pPr>
            <a:r>
              <a:rPr lang="en-US" sz="2400" dirty="0" smtClean="0"/>
              <a:t> </a:t>
            </a:r>
            <a:r>
              <a:rPr lang="en-US" sz="2400" dirty="0"/>
              <a:t>The presentation will evaluate various drugs of abuse having long-term effects on the neurotransmitters. </a:t>
            </a:r>
            <a:endParaRPr lang="en-US" sz="2400" dirty="0" smtClean="0"/>
          </a:p>
          <a:p>
            <a:pPr>
              <a:buFont typeface="Wingdings" panose="05000000000000000000" pitchFamily="2" charset="2"/>
              <a:buChar char="v"/>
            </a:pPr>
            <a:r>
              <a:rPr lang="en-US" sz="2400" dirty="0" smtClean="0"/>
              <a:t>The </a:t>
            </a:r>
            <a:r>
              <a:rPr lang="en-US" sz="2400" dirty="0"/>
              <a:t>relationship between natural transmitters and drugs of abuse. </a:t>
            </a:r>
            <a:endParaRPr lang="en-US" sz="2400" dirty="0" smtClean="0"/>
          </a:p>
          <a:p>
            <a:pPr>
              <a:buFont typeface="Wingdings" panose="05000000000000000000" pitchFamily="2" charset="2"/>
              <a:buChar char="v"/>
            </a:pPr>
            <a:r>
              <a:rPr lang="en-US" sz="2400" dirty="0" smtClean="0"/>
              <a:t>The </a:t>
            </a:r>
            <a:r>
              <a:rPr lang="en-US" sz="2400" dirty="0"/>
              <a:t>impact of prolonged exposure to and withdrawal of substances to the brain.</a:t>
            </a:r>
          </a:p>
          <a:p>
            <a:endParaRPr lang="en-US" sz="2400" dirty="0"/>
          </a:p>
        </p:txBody>
      </p:sp>
    </p:spTree>
    <p:extLst>
      <p:ext uri="{BB962C8B-B14F-4D97-AF65-F5344CB8AC3E}">
        <p14:creationId xmlns:p14="http://schemas.microsoft.com/office/powerpoint/2010/main" val="295868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p:cTn id="36"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7"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8"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9"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Process addiction and changes</a:t>
            </a:r>
            <a:r>
              <a:rPr lang="en-US" dirty="0"/>
              <a:t/>
            </a:r>
            <a:br>
              <a:rPr lang="en-US" dirty="0"/>
            </a:br>
            <a:endParaRPr lang="en-US" dirty="0"/>
          </a:p>
        </p:txBody>
      </p:sp>
      <p:sp>
        <p:nvSpPr>
          <p:cNvPr id="3" name="Content Placeholder 2"/>
          <p:cNvSpPr>
            <a:spLocks noGrp="1"/>
          </p:cNvSpPr>
          <p:nvPr>
            <p:ph idx="1"/>
          </p:nvPr>
        </p:nvSpPr>
        <p:spPr/>
        <p:txBody>
          <a:bodyPr>
            <a:noAutofit/>
          </a:bodyPr>
          <a:lstStyle/>
          <a:p>
            <a:pPr>
              <a:buFont typeface="Wingdings" panose="05000000000000000000" pitchFamily="2" charset="2"/>
              <a:buChar char="v"/>
            </a:pPr>
            <a:r>
              <a:rPr lang="en-US" dirty="0"/>
              <a:t> Addiction to drugs has severe effects on the human brain by disruption of the neurons. </a:t>
            </a:r>
            <a:endParaRPr lang="en-US" dirty="0" smtClean="0"/>
          </a:p>
          <a:p>
            <a:pPr>
              <a:buFont typeface="Wingdings" panose="05000000000000000000" pitchFamily="2" charset="2"/>
              <a:buChar char="v"/>
            </a:pPr>
            <a:r>
              <a:rPr lang="en-US" dirty="0" smtClean="0"/>
              <a:t>Some </a:t>
            </a:r>
            <a:r>
              <a:rPr lang="en-US" dirty="0"/>
              <a:t>of the drugs affect one or a class of neurotransmitters while other disrupt more than one type of transmitters. </a:t>
            </a:r>
            <a:endParaRPr lang="en-US" dirty="0" smtClean="0"/>
          </a:p>
          <a:p>
            <a:pPr>
              <a:buFont typeface="Wingdings" panose="05000000000000000000" pitchFamily="2" charset="2"/>
              <a:buChar char="v"/>
            </a:pPr>
            <a:r>
              <a:rPr lang="en-US" dirty="0" smtClean="0"/>
              <a:t>The </a:t>
            </a:r>
            <a:r>
              <a:rPr lang="en-US" dirty="0"/>
              <a:t>primary effect that all medicines cause dependence and addiction which leads to the desire of repeating the experience</a:t>
            </a:r>
            <a:r>
              <a:rPr lang="en-US" dirty="0" smtClean="0"/>
              <a:t>.</a:t>
            </a:r>
          </a:p>
          <a:p>
            <a:pPr>
              <a:buFont typeface="Wingdings" panose="05000000000000000000" pitchFamily="2" charset="2"/>
              <a:buChar char="v"/>
            </a:pPr>
            <a:r>
              <a:rPr lang="en-US" dirty="0" smtClean="0"/>
              <a:t> </a:t>
            </a:r>
            <a:r>
              <a:rPr lang="en-US" dirty="0"/>
              <a:t>Some of these drugs stimulate the brain cells directly by receptor activation and induction of higher levels of glutamate.</a:t>
            </a:r>
          </a:p>
          <a:p>
            <a:endParaRPr lang="en-US" dirty="0"/>
          </a:p>
        </p:txBody>
      </p:sp>
    </p:spTree>
    <p:extLst>
      <p:ext uri="{BB962C8B-B14F-4D97-AF65-F5344CB8AC3E}">
        <p14:creationId xmlns:p14="http://schemas.microsoft.com/office/powerpoint/2010/main" val="441760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p:cTn id="36"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7"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8"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9"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Drugs and long-term effects on the neurotransmitters</a:t>
            </a:r>
            <a:r>
              <a:rPr lang="en-US" dirty="0"/>
              <a:t/>
            </a:r>
            <a:br>
              <a:rPr lang="en-US" dirty="0"/>
            </a:b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t>Caffeine blocks the activity of the adenosine a neurotransmitter which is responsible for sleeping and tiring</a:t>
            </a:r>
            <a:r>
              <a:rPr lang="en-US" dirty="0" smtClean="0"/>
              <a:t>.</a:t>
            </a:r>
          </a:p>
          <a:p>
            <a:pPr>
              <a:buFont typeface="Wingdings" panose="05000000000000000000" pitchFamily="2" charset="2"/>
              <a:buChar char="v"/>
            </a:pPr>
            <a:r>
              <a:rPr lang="en-US" dirty="0" smtClean="0"/>
              <a:t> </a:t>
            </a:r>
            <a:r>
              <a:rPr lang="en-US" dirty="0"/>
              <a:t>Abuse of alcohol also enhances the effectively turning off the cells hence reducing their activity. </a:t>
            </a:r>
            <a:endParaRPr lang="en-US" dirty="0" smtClean="0"/>
          </a:p>
          <a:p>
            <a:pPr>
              <a:buFont typeface="Wingdings" panose="05000000000000000000" pitchFamily="2" charset="2"/>
              <a:buChar char="v"/>
            </a:pPr>
            <a:r>
              <a:rPr lang="en-US" dirty="0" smtClean="0"/>
              <a:t>Cannabis- </a:t>
            </a:r>
            <a:r>
              <a:rPr lang="en-US" dirty="0"/>
              <a:t>binds the receptor of the anandamides which is accountable for mood regulation, memory, appetite, and pain (Koob &amp; Moal, 1997</a:t>
            </a:r>
            <a:r>
              <a:rPr lang="en-US" dirty="0" smtClean="0"/>
              <a:t>). </a:t>
            </a:r>
          </a:p>
          <a:p>
            <a:pPr>
              <a:buFont typeface="Wingdings" panose="05000000000000000000" pitchFamily="2" charset="2"/>
              <a:buChar char="v"/>
            </a:pPr>
            <a:r>
              <a:rPr lang="en-US" dirty="0" smtClean="0"/>
              <a:t>Cocaine- </a:t>
            </a:r>
            <a:r>
              <a:rPr lang="en-US" dirty="0"/>
              <a:t>blocks the reuptake of the receptors for the serotonin, norepinephrine which elevates the concentration of the neurotransmitters.</a:t>
            </a:r>
          </a:p>
          <a:p>
            <a:endParaRPr lang="en-US" dirty="0"/>
          </a:p>
        </p:txBody>
      </p:sp>
    </p:spTree>
    <p:extLst>
      <p:ext uri="{BB962C8B-B14F-4D97-AF65-F5344CB8AC3E}">
        <p14:creationId xmlns:p14="http://schemas.microsoft.com/office/powerpoint/2010/main" val="800488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p:cTn id="36"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7"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8"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9"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t>Heroine- the drug mimics the effects of neurotransmitters which affect pain, immune response and mood control. </a:t>
            </a:r>
            <a:endParaRPr lang="en-US" dirty="0" smtClean="0"/>
          </a:p>
          <a:p>
            <a:pPr>
              <a:buFont typeface="Wingdings" panose="05000000000000000000" pitchFamily="2" charset="2"/>
              <a:buChar char="v"/>
            </a:pPr>
            <a:r>
              <a:rPr lang="en-US" dirty="0" smtClean="0"/>
              <a:t>Peyote- </a:t>
            </a:r>
            <a:r>
              <a:rPr lang="en-US" dirty="0"/>
              <a:t>reacts with the receptors and affects the information processing system of the retina. </a:t>
            </a:r>
            <a:endParaRPr lang="en-US" dirty="0" smtClean="0"/>
          </a:p>
          <a:p>
            <a:pPr>
              <a:buFont typeface="Wingdings" panose="05000000000000000000" pitchFamily="2" charset="2"/>
              <a:buChar char="v"/>
            </a:pPr>
            <a:r>
              <a:rPr lang="en-US" dirty="0" smtClean="0"/>
              <a:t>The </a:t>
            </a:r>
            <a:r>
              <a:rPr lang="en-US" dirty="0"/>
              <a:t>Ecstasy (MDMA)- blocks the re-uptake of the pumps for specific neurotransmitters like dopamine and serotonin. </a:t>
            </a:r>
            <a:endParaRPr lang="en-US" dirty="0" smtClean="0"/>
          </a:p>
          <a:p>
            <a:pPr>
              <a:buFont typeface="Wingdings" panose="05000000000000000000" pitchFamily="2" charset="2"/>
              <a:buChar char="v"/>
            </a:pPr>
            <a:r>
              <a:rPr lang="en-US" dirty="0" smtClean="0"/>
              <a:t>The </a:t>
            </a:r>
            <a:r>
              <a:rPr lang="en-US" dirty="0"/>
              <a:t>long-term effects of these drugs cause the user to get addicted to the abuse of the substance.</a:t>
            </a:r>
          </a:p>
          <a:p>
            <a:endParaRPr lang="en-US" dirty="0"/>
          </a:p>
        </p:txBody>
      </p:sp>
    </p:spTree>
    <p:extLst>
      <p:ext uri="{BB962C8B-B14F-4D97-AF65-F5344CB8AC3E}">
        <p14:creationId xmlns:p14="http://schemas.microsoft.com/office/powerpoint/2010/main" val="2362816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relationship between natural occurring transmitters and drugs of abuse</a:t>
            </a:r>
            <a:r>
              <a:rPr lang="en-US" dirty="0"/>
              <a:t/>
            </a:r>
            <a:br>
              <a:rPr lang="en-US" dirty="0"/>
            </a:b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t> The drug abuse dopamine plays a role in the abuse of substances especially cocaine</a:t>
            </a:r>
            <a:r>
              <a:rPr lang="en-US" dirty="0" smtClean="0"/>
              <a:t>.</a:t>
            </a:r>
          </a:p>
          <a:p>
            <a:pPr>
              <a:buFont typeface="Wingdings" panose="05000000000000000000" pitchFamily="2" charset="2"/>
              <a:buChar char="v"/>
            </a:pPr>
            <a:r>
              <a:rPr lang="en-US" dirty="0" smtClean="0"/>
              <a:t> </a:t>
            </a:r>
            <a:r>
              <a:rPr lang="en-US" dirty="0"/>
              <a:t>The naturally occurring transmitters are stimulated by the presence of drugs in the body</a:t>
            </a:r>
            <a:r>
              <a:rPr lang="en-US" dirty="0" smtClean="0"/>
              <a:t>.</a:t>
            </a:r>
          </a:p>
          <a:p>
            <a:pPr>
              <a:buFont typeface="Wingdings" panose="05000000000000000000" pitchFamily="2" charset="2"/>
              <a:buChar char="v"/>
            </a:pPr>
            <a:r>
              <a:rPr lang="en-US" dirty="0" smtClean="0"/>
              <a:t> </a:t>
            </a:r>
            <a:r>
              <a:rPr lang="en-US" dirty="0"/>
              <a:t>The Endorphins acts precisely as a neurotransmitter for the drugs like heroin</a:t>
            </a:r>
            <a:r>
              <a:rPr lang="en-US" dirty="0" smtClean="0"/>
              <a:t>.</a:t>
            </a:r>
          </a:p>
          <a:p>
            <a:pPr>
              <a:buFont typeface="Wingdings" panose="05000000000000000000" pitchFamily="2" charset="2"/>
              <a:buChar char="v"/>
            </a:pPr>
            <a:r>
              <a:rPr lang="en-US" dirty="0" smtClean="0"/>
              <a:t> </a:t>
            </a:r>
            <a:r>
              <a:rPr lang="en-US" dirty="0"/>
              <a:t>Some medications like the sedatives and tranquilizers interfere and stimulate the GABA function processes. </a:t>
            </a:r>
          </a:p>
        </p:txBody>
      </p:sp>
    </p:spTree>
    <p:extLst>
      <p:ext uri="{BB962C8B-B14F-4D97-AF65-F5344CB8AC3E}">
        <p14:creationId xmlns:p14="http://schemas.microsoft.com/office/powerpoint/2010/main" val="1657673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p:cTn id="36"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7"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8"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9"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t>The neurotransmitters are also responsible in the drug abuse addiction</a:t>
            </a:r>
            <a:r>
              <a:rPr lang="en-US" dirty="0" smtClean="0"/>
              <a:t>.</a:t>
            </a:r>
          </a:p>
          <a:p>
            <a:pPr>
              <a:buFont typeface="Wingdings" panose="05000000000000000000" pitchFamily="2" charset="2"/>
              <a:buChar char="v"/>
            </a:pPr>
            <a:r>
              <a:rPr lang="en-US" dirty="0" smtClean="0"/>
              <a:t> </a:t>
            </a:r>
            <a:r>
              <a:rPr lang="en-US" dirty="0"/>
              <a:t>Some of the drugs abused modulate the brain reward system which is essential in maintaining essential behaviors like eating. </a:t>
            </a:r>
            <a:endParaRPr lang="en-US" dirty="0" smtClean="0"/>
          </a:p>
          <a:p>
            <a:pPr>
              <a:buFont typeface="Wingdings" panose="05000000000000000000" pitchFamily="2" charset="2"/>
              <a:buChar char="v"/>
            </a:pPr>
            <a:r>
              <a:rPr lang="en-US" dirty="0" smtClean="0"/>
              <a:t>Some </a:t>
            </a:r>
            <a:r>
              <a:rPr lang="en-US" dirty="0"/>
              <a:t>of the neural circuits in the brain are involved in the regulation of the brain reward system</a:t>
            </a:r>
            <a:r>
              <a:rPr lang="en-US" dirty="0" smtClean="0"/>
              <a:t>.</a:t>
            </a:r>
          </a:p>
          <a:p>
            <a:pPr>
              <a:buFont typeface="Wingdings" panose="05000000000000000000" pitchFamily="2" charset="2"/>
              <a:buChar char="v"/>
            </a:pPr>
            <a:r>
              <a:rPr lang="en-US" dirty="0" smtClean="0"/>
              <a:t> </a:t>
            </a:r>
            <a:r>
              <a:rPr lang="en-US" dirty="0"/>
              <a:t>Similar to the drug addiction some of the neurotransmitters are essential in the expression of the emotions. </a:t>
            </a:r>
          </a:p>
          <a:p>
            <a:endParaRPr lang="en-US" dirty="0"/>
          </a:p>
        </p:txBody>
      </p:sp>
    </p:spTree>
    <p:extLst>
      <p:ext uri="{BB962C8B-B14F-4D97-AF65-F5344CB8AC3E}">
        <p14:creationId xmlns:p14="http://schemas.microsoft.com/office/powerpoint/2010/main" val="3608968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t>However, the role of the dopaminergic processes regulates effects of nicotine abuse. </a:t>
            </a:r>
            <a:endParaRPr lang="en-US" dirty="0" smtClean="0"/>
          </a:p>
          <a:p>
            <a:pPr>
              <a:buFont typeface="Wingdings" panose="05000000000000000000" pitchFamily="2" charset="2"/>
              <a:buChar char="v"/>
            </a:pPr>
            <a:r>
              <a:rPr lang="en-US" dirty="0" smtClean="0"/>
              <a:t>The </a:t>
            </a:r>
            <a:r>
              <a:rPr lang="en-US" dirty="0"/>
              <a:t>blockade of dopamine leads to increased smoking behavior. </a:t>
            </a:r>
            <a:endParaRPr lang="en-US" dirty="0" smtClean="0"/>
          </a:p>
          <a:p>
            <a:pPr>
              <a:buFont typeface="Wingdings" panose="05000000000000000000" pitchFamily="2" charset="2"/>
              <a:buChar char="v"/>
            </a:pPr>
            <a:r>
              <a:rPr lang="en-US" dirty="0" smtClean="0"/>
              <a:t>Reduction </a:t>
            </a:r>
            <a:r>
              <a:rPr lang="en-US" dirty="0"/>
              <a:t>of the opioid reduces the expression of smoking the victims. </a:t>
            </a:r>
            <a:endParaRPr lang="en-US" dirty="0" smtClean="0"/>
          </a:p>
          <a:p>
            <a:pPr>
              <a:buFont typeface="Wingdings" panose="05000000000000000000" pitchFamily="2" charset="2"/>
              <a:buChar char="v"/>
            </a:pPr>
            <a:r>
              <a:rPr lang="en-US" dirty="0" smtClean="0"/>
              <a:t>The </a:t>
            </a:r>
            <a:r>
              <a:rPr lang="en-US" dirty="0"/>
              <a:t>mesolimbic neurotransmitter reinforces the effect of nicotine in the body (Rodriguez, 1997).</a:t>
            </a:r>
          </a:p>
          <a:p>
            <a:endParaRPr lang="en-US" dirty="0"/>
          </a:p>
        </p:txBody>
      </p:sp>
    </p:spTree>
    <p:extLst>
      <p:ext uri="{BB962C8B-B14F-4D97-AF65-F5344CB8AC3E}">
        <p14:creationId xmlns:p14="http://schemas.microsoft.com/office/powerpoint/2010/main" val="3594557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Brain effects of prolonged exposure to drugs</a:t>
            </a:r>
            <a:r>
              <a:rPr lang="en-US" dirty="0"/>
              <a:t/>
            </a:r>
            <a:br>
              <a:rPr lang="en-US" dirty="0"/>
            </a:b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t>The prolonged exposure to drugs affects the brain chemistry in various ways leading to profound changes in the brain circuits and neurons. </a:t>
            </a:r>
            <a:endParaRPr lang="en-US" dirty="0" smtClean="0"/>
          </a:p>
          <a:p>
            <a:pPr>
              <a:buFont typeface="Wingdings" panose="05000000000000000000" pitchFamily="2" charset="2"/>
              <a:buChar char="v"/>
            </a:pPr>
            <a:r>
              <a:rPr lang="en-US" dirty="0" smtClean="0"/>
              <a:t>The </a:t>
            </a:r>
            <a:r>
              <a:rPr lang="en-US" dirty="0"/>
              <a:t>effects of drugs lead to the long-term compromising of the brain health</a:t>
            </a:r>
            <a:r>
              <a:rPr lang="en-US" dirty="0" smtClean="0"/>
              <a:t>.</a:t>
            </a:r>
          </a:p>
          <a:p>
            <a:pPr>
              <a:buFont typeface="Wingdings" panose="05000000000000000000" pitchFamily="2" charset="2"/>
              <a:buChar char="v"/>
            </a:pPr>
            <a:r>
              <a:rPr lang="en-US" dirty="0" smtClean="0"/>
              <a:t> </a:t>
            </a:r>
            <a:r>
              <a:rPr lang="en-US" dirty="0"/>
              <a:t>Prolonged drug abuse alters the concentration of the glutamate and the brain tends to compensate by impairing cognitive function. </a:t>
            </a:r>
            <a:endParaRPr lang="en-US" dirty="0" smtClean="0"/>
          </a:p>
          <a:p>
            <a:pPr>
              <a:buFont typeface="Wingdings" panose="05000000000000000000" pitchFamily="2" charset="2"/>
              <a:buChar char="v"/>
            </a:pPr>
            <a:r>
              <a:rPr lang="en-US" dirty="0" smtClean="0"/>
              <a:t>Continued </a:t>
            </a:r>
            <a:r>
              <a:rPr lang="en-US" dirty="0"/>
              <a:t>exposure to drug abuse also triggers the adaptations inhabit and unconscious memory system.</a:t>
            </a:r>
          </a:p>
          <a:p>
            <a:endParaRPr lang="en-US" dirty="0"/>
          </a:p>
        </p:txBody>
      </p:sp>
    </p:spTree>
    <p:extLst>
      <p:ext uri="{BB962C8B-B14F-4D97-AF65-F5344CB8AC3E}">
        <p14:creationId xmlns:p14="http://schemas.microsoft.com/office/powerpoint/2010/main" val="1951526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p:cTn id="36"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7"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8"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9"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t>Uncontrollable cravings are some of the effects associated with the prolonged exposure to the drug abuse. </a:t>
            </a:r>
            <a:endParaRPr lang="en-US" dirty="0" smtClean="0"/>
          </a:p>
          <a:p>
            <a:pPr>
              <a:buFont typeface="Wingdings" panose="05000000000000000000" pitchFamily="2" charset="2"/>
              <a:buChar char="v"/>
            </a:pPr>
            <a:r>
              <a:rPr lang="en-US" dirty="0" smtClean="0"/>
              <a:t> </a:t>
            </a:r>
            <a:r>
              <a:rPr lang="en-US" dirty="0"/>
              <a:t>Various brain changes occur as a result of continued abuse of drugs disrupting the critical brain structures. </a:t>
            </a:r>
            <a:endParaRPr lang="en-US" dirty="0" smtClean="0"/>
          </a:p>
          <a:p>
            <a:pPr>
              <a:buFont typeface="Wingdings" panose="05000000000000000000" pitchFamily="2" charset="2"/>
              <a:buChar char="v"/>
            </a:pPr>
            <a:r>
              <a:rPr lang="en-US" dirty="0" smtClean="0"/>
              <a:t>The </a:t>
            </a:r>
            <a:r>
              <a:rPr lang="en-US" dirty="0"/>
              <a:t>need and tolerance for higher drug usage produce an addiction effect which makes the victims take the drugs compulsively</a:t>
            </a:r>
            <a:r>
              <a:rPr lang="en-US" dirty="0" smtClean="0"/>
              <a:t>.</a:t>
            </a:r>
          </a:p>
          <a:p>
            <a:pPr>
              <a:buFont typeface="Wingdings" panose="05000000000000000000" pitchFamily="2" charset="2"/>
              <a:buChar char="v"/>
            </a:pPr>
            <a:r>
              <a:rPr lang="en-US" dirty="0" smtClean="0"/>
              <a:t> </a:t>
            </a:r>
            <a:r>
              <a:rPr lang="en-US" dirty="0"/>
              <a:t>Erosion of the brains’ soundness regarding decision making with the production of intense impulses to drug abuse. </a:t>
            </a:r>
          </a:p>
          <a:p>
            <a:endParaRPr lang="en-US" dirty="0"/>
          </a:p>
        </p:txBody>
      </p:sp>
    </p:spTree>
    <p:extLst>
      <p:ext uri="{BB962C8B-B14F-4D97-AF65-F5344CB8AC3E}">
        <p14:creationId xmlns:p14="http://schemas.microsoft.com/office/powerpoint/2010/main" val="2640744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t>The long-term exposure to drugs makes the brain to adjust the overwhelming surges of the dopamine and other neurotransmitters. </a:t>
            </a:r>
            <a:endParaRPr lang="en-US" dirty="0" smtClean="0"/>
          </a:p>
          <a:p>
            <a:pPr>
              <a:buFont typeface="Wingdings" panose="05000000000000000000" pitchFamily="2" charset="2"/>
              <a:buChar char="v"/>
            </a:pPr>
            <a:r>
              <a:rPr lang="en-US" dirty="0" smtClean="0"/>
              <a:t>The </a:t>
            </a:r>
            <a:r>
              <a:rPr lang="en-US" dirty="0"/>
              <a:t>brain produces less dopamine and hence minimizing the number of receptors receiving the signals. </a:t>
            </a:r>
            <a:endParaRPr lang="en-US" dirty="0" smtClean="0"/>
          </a:p>
          <a:p>
            <a:pPr>
              <a:buFont typeface="Wingdings" panose="05000000000000000000" pitchFamily="2" charset="2"/>
              <a:buChar char="v"/>
            </a:pPr>
            <a:r>
              <a:rPr lang="en-US" dirty="0" smtClean="0"/>
              <a:t>As </a:t>
            </a:r>
            <a:r>
              <a:rPr lang="en-US" dirty="0"/>
              <a:t>a result, the long-term abuse of drugs makes the brain reward and pleasure to reduce</a:t>
            </a:r>
            <a:r>
              <a:rPr lang="en-US" dirty="0" smtClean="0"/>
              <a:t>.</a:t>
            </a:r>
          </a:p>
          <a:p>
            <a:pPr>
              <a:buFont typeface="Wingdings" panose="05000000000000000000" pitchFamily="2" charset="2"/>
              <a:buChar char="v"/>
            </a:pPr>
            <a:r>
              <a:rPr lang="en-US" dirty="0" smtClean="0"/>
              <a:t> </a:t>
            </a:r>
            <a:r>
              <a:rPr lang="en-US" dirty="0"/>
              <a:t>The drugs become more addictive as compared to the natural rewards of the brain.</a:t>
            </a:r>
          </a:p>
          <a:p>
            <a:endParaRPr lang="en-US" dirty="0"/>
          </a:p>
        </p:txBody>
      </p:sp>
    </p:spTree>
    <p:extLst>
      <p:ext uri="{BB962C8B-B14F-4D97-AF65-F5344CB8AC3E}">
        <p14:creationId xmlns:p14="http://schemas.microsoft.com/office/powerpoint/2010/main" val="2378194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Effects of withdrawal of drugs to the brain</a:t>
            </a:r>
            <a:r>
              <a:rPr lang="en-US" dirty="0"/>
              <a:t/>
            </a:r>
            <a:br>
              <a:rPr lang="en-US" dirty="0"/>
            </a:b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t>The drugs addiction makes the mind to be dependent and changes the brain functionality over time. </a:t>
            </a:r>
            <a:endParaRPr lang="en-US" dirty="0" smtClean="0"/>
          </a:p>
          <a:p>
            <a:pPr>
              <a:buFont typeface="Wingdings" panose="05000000000000000000" pitchFamily="2" charset="2"/>
              <a:buChar char="v"/>
            </a:pPr>
            <a:r>
              <a:rPr lang="en-US" dirty="0" smtClean="0"/>
              <a:t>Suddenly </a:t>
            </a:r>
            <a:r>
              <a:rPr lang="en-US" dirty="0"/>
              <a:t>stopping of taking these drugs requires the memory to adapt in the absence of the drugs</a:t>
            </a:r>
            <a:r>
              <a:rPr lang="en-US" dirty="0" smtClean="0"/>
              <a:t>.</a:t>
            </a:r>
          </a:p>
          <a:p>
            <a:pPr>
              <a:buFont typeface="Wingdings" panose="05000000000000000000" pitchFamily="2" charset="2"/>
              <a:buChar char="v"/>
            </a:pPr>
            <a:r>
              <a:rPr lang="en-US" dirty="0" smtClean="0"/>
              <a:t> </a:t>
            </a:r>
            <a:r>
              <a:rPr lang="en-US" dirty="0"/>
              <a:t>Various neurological and physical symptoms are experienced by the victim during the withdrawal period. </a:t>
            </a:r>
            <a:endParaRPr lang="en-US" dirty="0" smtClean="0"/>
          </a:p>
          <a:p>
            <a:pPr>
              <a:buFont typeface="Wingdings" panose="05000000000000000000" pitchFamily="2" charset="2"/>
              <a:buChar char="v"/>
            </a:pPr>
            <a:r>
              <a:rPr lang="en-US" dirty="0" smtClean="0"/>
              <a:t>Physical </a:t>
            </a:r>
            <a:r>
              <a:rPr lang="en-US" dirty="0"/>
              <a:t>effects are temporary, but the consequences to the brain last longer.</a:t>
            </a:r>
          </a:p>
          <a:p>
            <a:endParaRPr lang="en-US" dirty="0"/>
          </a:p>
        </p:txBody>
      </p:sp>
    </p:spTree>
    <p:extLst>
      <p:ext uri="{BB962C8B-B14F-4D97-AF65-F5344CB8AC3E}">
        <p14:creationId xmlns:p14="http://schemas.microsoft.com/office/powerpoint/2010/main" val="296977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p:cTn id="36"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7"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8"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9"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t>The withdrawal from cocaine results in cravings for more drugs which results in anxiety disorder. </a:t>
            </a:r>
            <a:endParaRPr lang="en-US" dirty="0" smtClean="0"/>
          </a:p>
          <a:p>
            <a:pPr>
              <a:buFont typeface="Wingdings" panose="05000000000000000000" pitchFamily="2" charset="2"/>
              <a:buChar char="v"/>
            </a:pPr>
            <a:r>
              <a:rPr lang="en-US" dirty="0" smtClean="0"/>
              <a:t>The </a:t>
            </a:r>
            <a:r>
              <a:rPr lang="en-US" dirty="0"/>
              <a:t>brain chemistry impacts how the person interacts with the surrounding environment</a:t>
            </a:r>
            <a:r>
              <a:rPr lang="en-US" dirty="0" smtClean="0"/>
              <a:t>.</a:t>
            </a:r>
          </a:p>
          <a:p>
            <a:pPr>
              <a:buFont typeface="Wingdings" panose="05000000000000000000" pitchFamily="2" charset="2"/>
              <a:buChar char="v"/>
            </a:pPr>
            <a:r>
              <a:rPr lang="en-US" dirty="0" smtClean="0"/>
              <a:t> </a:t>
            </a:r>
            <a:r>
              <a:rPr lang="en-US" dirty="0"/>
              <a:t>Resignation to the drugs leads to restlessness and depression because the chemistry of the brain has been altered</a:t>
            </a:r>
            <a:r>
              <a:rPr lang="en-US" dirty="0" smtClean="0"/>
              <a:t>.</a:t>
            </a:r>
          </a:p>
          <a:p>
            <a:pPr>
              <a:buFont typeface="Wingdings" panose="05000000000000000000" pitchFamily="2" charset="2"/>
              <a:buChar char="v"/>
            </a:pPr>
            <a:r>
              <a:rPr lang="en-US" dirty="0" smtClean="0"/>
              <a:t> </a:t>
            </a:r>
            <a:r>
              <a:rPr lang="en-US" dirty="0"/>
              <a:t>Poor concentration and memory are also lowered because the mind is already drug dependence (Rodriguez, 1997).</a:t>
            </a:r>
          </a:p>
          <a:p>
            <a:endParaRPr lang="en-US" dirty="0"/>
          </a:p>
        </p:txBody>
      </p:sp>
    </p:spTree>
    <p:extLst>
      <p:ext uri="{BB962C8B-B14F-4D97-AF65-F5344CB8AC3E}">
        <p14:creationId xmlns:p14="http://schemas.microsoft.com/office/powerpoint/2010/main" val="4075370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t>The neurotransmitters are denatured which leads to the effects of insomnia where the victim is not in a position to sleep. </a:t>
            </a:r>
            <a:endParaRPr lang="en-US" dirty="0" smtClean="0"/>
          </a:p>
          <a:p>
            <a:pPr>
              <a:buFont typeface="Wingdings" panose="05000000000000000000" pitchFamily="2" charset="2"/>
              <a:buChar char="v"/>
            </a:pPr>
            <a:r>
              <a:rPr lang="en-US" dirty="0" smtClean="0"/>
              <a:t>Mood </a:t>
            </a:r>
            <a:r>
              <a:rPr lang="en-US" dirty="0"/>
              <a:t>swings and fatigue are other experiences associated with the prolonged withdrawal from the drugs due to neurotransmitters changes in behavior. </a:t>
            </a:r>
            <a:endParaRPr lang="en-US" dirty="0" smtClean="0"/>
          </a:p>
          <a:p>
            <a:pPr>
              <a:buFont typeface="Wingdings" panose="05000000000000000000" pitchFamily="2" charset="2"/>
              <a:buChar char="v"/>
            </a:pPr>
            <a:r>
              <a:rPr lang="en-US" dirty="0" smtClean="0"/>
              <a:t>The </a:t>
            </a:r>
            <a:r>
              <a:rPr lang="en-US" dirty="0"/>
              <a:t>brain tolerance to the brain requires the victim to experience a certain level of withdrawal challenges (Krystal, 1994).</a:t>
            </a:r>
          </a:p>
          <a:p>
            <a:endParaRPr lang="en-US" dirty="0"/>
          </a:p>
        </p:txBody>
      </p:sp>
    </p:spTree>
    <p:extLst>
      <p:ext uri="{BB962C8B-B14F-4D97-AF65-F5344CB8AC3E}">
        <p14:creationId xmlns:p14="http://schemas.microsoft.com/office/powerpoint/2010/main" val="1352856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br>
              <a:rPr lang="en-US" dirty="0"/>
            </a:b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t>The presentation has evaluated the process of addiction and brain changes due to drug abuse</a:t>
            </a:r>
            <a:r>
              <a:rPr lang="en-US" dirty="0" smtClean="0"/>
              <a:t>.</a:t>
            </a:r>
          </a:p>
          <a:p>
            <a:pPr>
              <a:buFont typeface="Wingdings" panose="05000000000000000000" pitchFamily="2" charset="2"/>
              <a:buChar char="v"/>
            </a:pPr>
            <a:r>
              <a:rPr lang="en-US" dirty="0" smtClean="0"/>
              <a:t> </a:t>
            </a:r>
            <a:r>
              <a:rPr lang="en-US" dirty="0"/>
              <a:t>The performance has also identified various drugs which are abused leading to long-term effects on the neurotransmitters. </a:t>
            </a:r>
            <a:endParaRPr lang="en-US" dirty="0" smtClean="0"/>
          </a:p>
          <a:p>
            <a:pPr>
              <a:buFont typeface="Wingdings" panose="05000000000000000000" pitchFamily="2" charset="2"/>
              <a:buChar char="v"/>
            </a:pPr>
            <a:r>
              <a:rPr lang="en-US" dirty="0" smtClean="0"/>
              <a:t>The </a:t>
            </a:r>
            <a:r>
              <a:rPr lang="en-US" dirty="0"/>
              <a:t>connection between transmitters and drug abuse has been evaluated. </a:t>
            </a:r>
            <a:endParaRPr lang="en-US" dirty="0" smtClean="0"/>
          </a:p>
          <a:p>
            <a:pPr>
              <a:buFont typeface="Wingdings" panose="05000000000000000000" pitchFamily="2" charset="2"/>
              <a:buChar char="v"/>
            </a:pPr>
            <a:r>
              <a:rPr lang="en-US" dirty="0" smtClean="0"/>
              <a:t>The </a:t>
            </a:r>
            <a:r>
              <a:rPr lang="en-US" dirty="0"/>
              <a:t>impact to the brain due to prolonged exposure and withdrawal of substances.</a:t>
            </a:r>
          </a:p>
          <a:p>
            <a:endParaRPr lang="en-US" dirty="0"/>
          </a:p>
        </p:txBody>
      </p:sp>
    </p:spTree>
    <p:extLst>
      <p:ext uri="{BB962C8B-B14F-4D97-AF65-F5344CB8AC3E}">
        <p14:creationId xmlns:p14="http://schemas.microsoft.com/office/powerpoint/2010/main" val="3626135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p:cTn id="36"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7"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8"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9"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br>
              <a:rPr lang="en-US" dirty="0"/>
            </a:b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v"/>
            </a:pPr>
            <a:r>
              <a:rPr lang="en-US" dirty="0"/>
              <a:t>Krystal, J. H. (1994). Subanesthetic Effects of the Noncompetitive NMDA Antagonist, Ketamine, in Humans. </a:t>
            </a:r>
            <a:r>
              <a:rPr lang="en-US" i="1" dirty="0"/>
              <a:t>Archives of General Psychiatry</a:t>
            </a:r>
            <a:r>
              <a:rPr lang="en-US" dirty="0"/>
              <a:t>, </a:t>
            </a:r>
            <a:r>
              <a:rPr lang="en-US" i="1" dirty="0"/>
              <a:t>51</a:t>
            </a:r>
            <a:r>
              <a:rPr lang="en-US" dirty="0"/>
              <a:t>(3), 199. doi:10.1001/archpsyc.1994.03950030035004</a:t>
            </a:r>
          </a:p>
          <a:p>
            <a:pPr>
              <a:buFont typeface="Wingdings" panose="05000000000000000000" pitchFamily="2" charset="2"/>
              <a:buChar char="v"/>
            </a:pPr>
            <a:r>
              <a:rPr lang="en-US" dirty="0"/>
              <a:t>Koob, G. F., &amp; Moal, M. L. (1997). Drug Abuse: Hedonic Homeostatic Dysregulation. </a:t>
            </a:r>
            <a:r>
              <a:rPr lang="en-US" i="1" dirty="0"/>
              <a:t>Science</a:t>
            </a:r>
            <a:r>
              <a:rPr lang="en-US" dirty="0"/>
              <a:t>, </a:t>
            </a:r>
            <a:r>
              <a:rPr lang="en-US" i="1" dirty="0"/>
              <a:t>278</a:t>
            </a:r>
            <a:r>
              <a:rPr lang="en-US" dirty="0"/>
              <a:t>(5335), 52-58. doi:10.1126/science.278.5335.52</a:t>
            </a:r>
          </a:p>
          <a:p>
            <a:pPr>
              <a:buFont typeface="Wingdings" panose="05000000000000000000" pitchFamily="2" charset="2"/>
              <a:buChar char="v"/>
            </a:pPr>
            <a:r>
              <a:rPr lang="en-US" dirty="0"/>
              <a:t>Rodriguez de Fonseca, F. (1997). Activation of Corticotropin-Releasing Factor in the Limbic System During Cannabinoid Withdrawal. </a:t>
            </a:r>
            <a:r>
              <a:rPr lang="en-US" i="1" dirty="0"/>
              <a:t>Science</a:t>
            </a:r>
            <a:r>
              <a:rPr lang="en-US" dirty="0"/>
              <a:t>, </a:t>
            </a:r>
            <a:r>
              <a:rPr lang="en-US" i="1" dirty="0"/>
              <a:t>276</a:t>
            </a:r>
            <a:r>
              <a:rPr lang="en-US" dirty="0"/>
              <a:t>(5321), 2050-2054. doi:10.1126/science.276.5321.2050</a:t>
            </a:r>
          </a:p>
          <a:p>
            <a:endParaRPr lang="en-US" dirty="0"/>
          </a:p>
          <a:p>
            <a:endParaRPr lang="en-US" dirty="0"/>
          </a:p>
        </p:txBody>
      </p:sp>
    </p:spTree>
    <p:extLst>
      <p:ext uri="{BB962C8B-B14F-4D97-AF65-F5344CB8AC3E}">
        <p14:creationId xmlns:p14="http://schemas.microsoft.com/office/powerpoint/2010/main" val="3353258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heel(1)">
                                      <p:cBhvr>
                                        <p:cTn id="2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207</TotalTime>
  <Words>2028</Words>
  <Application>Microsoft Office PowerPoint</Application>
  <PresentationFormat>Widescreen</PresentationFormat>
  <Paragraphs>100</Paragraphs>
  <Slides>16</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Century Gothic</vt:lpstr>
      <vt:lpstr>Wingdings</vt:lpstr>
      <vt:lpstr>Wingdings 3</vt:lpstr>
      <vt:lpstr>Ion</vt:lpstr>
      <vt:lpstr>Process presentation </vt:lpstr>
      <vt:lpstr>Introduction </vt:lpstr>
      <vt:lpstr>Process addiction and changes </vt:lpstr>
      <vt:lpstr>Drugs and long-term effects on the neurotransmitters </vt:lpstr>
      <vt:lpstr>PowerPoint Presentation</vt:lpstr>
      <vt:lpstr>The relationship between natural occurring transmitters and drugs of abuse </vt:lpstr>
      <vt:lpstr>PowerPoint Presentation</vt:lpstr>
      <vt:lpstr>PowerPoint Presentation</vt:lpstr>
      <vt:lpstr>Brain effects of prolonged exposure to drugs </vt:lpstr>
      <vt:lpstr>PowerPoint Presentation</vt:lpstr>
      <vt:lpstr>PowerPoint Presentation</vt:lpstr>
      <vt:lpstr>Effects of withdrawal of drugs to the brain </vt:lpstr>
      <vt:lpstr>PowerPoint Presentation</vt:lpstr>
      <vt:lpstr>PowerPoint Presentation</vt:lpstr>
      <vt:lpstr>Conclusion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Process presentation</dc:title>
  <dc:creator>MACHARIA NJUGUNA</dc:creator>
  <cp:lastModifiedBy>JONNY</cp:lastModifiedBy>
  <cp:revision>23</cp:revision>
  <dcterms:created xsi:type="dcterms:W3CDTF">2018-06-20T17:19:27Z</dcterms:created>
  <dcterms:modified xsi:type="dcterms:W3CDTF">2018-06-21T01:21:13Z</dcterms:modified>
</cp:coreProperties>
</file>